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4"/>
  </p:sldMasterIdLst>
  <p:notesMasterIdLst>
    <p:notesMasterId r:id="rId14"/>
  </p:notesMasterIdLst>
  <p:sldIdLst>
    <p:sldId id="256" r:id="rId5"/>
    <p:sldId id="263" r:id="rId6"/>
    <p:sldId id="264" r:id="rId7"/>
    <p:sldId id="265" r:id="rId8"/>
    <p:sldId id="267" r:id="rId9"/>
    <p:sldId id="268" r:id="rId10"/>
    <p:sldId id="269" r:id="rId11"/>
    <p:sldId id="266"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3/22/2022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51D6C27-F6BE-432B-BC40-847AA3D5F04F}" type="datetime1">
              <a:rPr lang="en-US" smtClean="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8BFBE-771B-4AB0-936D-B8C474DE24AD}"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FFFE4-5CA5-491C-A315-14B7F8D506E2}"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57434-3048-4FF0-98E0-D652BC1CA671}"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6EB071-C51F-468A-9E29-C890EBE04B44}"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A647424-49FB-487F-AA43-3E5EE2FDFC6B}" type="datetime1">
              <a:rPr lang="en-US" smtClean="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E7BE403-504E-427C-8596-13EF4781C26B}" type="datetime1">
              <a:rPr lang="en-US" smtClean="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856F4-72AD-4BDF-853F-F4C02EB926B6}" type="datetime1">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5CFAA3-A89B-4251-86F5-2C4571A624DF}" type="datetime1">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78C65-E0DB-4A6C-9C0A-B68DB0133DCE}" type="datetime1">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AFF893-2DB4-4F0F-A08D-4CAF22BB06DB}" type="datetime1">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B05F35-D805-4C64-B0EE-7558CA0C3330}"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5408C2-5386-436E-BEF7-2B15ADD5CBAE}" type="datetime1">
              <a:rPr lang="en-US" smtClean="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1747B3-DAED-4CDA-8291-0AE9E82F3A93}" type="datetime1">
              <a:rPr lang="en-US" smtClean="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A26E3-20E4-4553-86E1-E1EC2A542479}" type="datetime1">
              <a:rPr lang="en-US" smtClean="0"/>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D5B7FF-2B3F-451D-BD81-FEFB11414089}"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6FACE-D8C6-4311-8991-112DA1DD3BAE}"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76BB620-EC4D-4405-AF0F-00805127BEE4}" type="datetime1">
              <a:rPr lang="en-US" smtClean="0"/>
              <a:t>3/22/2022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clusive.princeton.edu/initiatives/key-initiatives/supplier-diversity" TargetMode="External"/><Relationship Id="rId2" Type="http://schemas.openxmlformats.org/officeDocument/2006/relationships/hyperlink" Target="https://www.rit.edu/fa/procurement/supplier-divers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9339"/>
                    </a14:imgEffect>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Jandoli School of Communication</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535709" y="4464027"/>
            <a:ext cx="10818091" cy="1973717"/>
          </a:xfrm>
          <a:solidFill>
            <a:schemeClr val="accent4">
              <a:lumMod val="50000"/>
            </a:schemeClr>
          </a:solidFill>
        </p:spPr>
        <p:txBody>
          <a:bodyPr>
            <a:normAutofit fontScale="90000"/>
          </a:bodyPr>
          <a:lstStyle/>
          <a:p>
            <a:r>
              <a:rPr lang="en-US" sz="7200" dirty="0"/>
              <a:t>Perspectives on Diversity, </a:t>
            </a:r>
            <a:br>
              <a:rPr lang="en-US" sz="7200" dirty="0"/>
            </a:br>
            <a:r>
              <a:rPr lang="en-US" sz="7200" dirty="0"/>
              <a:t>Equity, and Inclusion</a:t>
            </a:r>
          </a:p>
        </p:txBody>
      </p:sp>
    </p:spTree>
    <p:extLst>
      <p:ext uri="{BB962C8B-B14F-4D97-AF65-F5344CB8AC3E}">
        <p14:creationId xmlns:p14="http://schemas.microsoft.com/office/powerpoint/2010/main" val="354975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7F3D-DBFB-4ADD-9B4C-9F562AA7191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68EFBA-F034-4BA4-9792-8C97A74467F3}"/>
              </a:ext>
            </a:extLst>
          </p:cNvPr>
          <p:cNvSpPr>
            <a:spLocks noGrp="1"/>
          </p:cNvSpPr>
          <p:nvPr>
            <p:ph idx="1"/>
          </p:nvPr>
        </p:nvSpPr>
        <p:spPr/>
        <p:txBody>
          <a:bodyPr>
            <a:normAutofit/>
          </a:bodyPr>
          <a:lstStyle/>
          <a:p>
            <a:r>
              <a:rPr lang="en-US" sz="3600" dirty="0"/>
              <a:t>What’s worked for industry</a:t>
            </a:r>
          </a:p>
          <a:p>
            <a:r>
              <a:rPr lang="en-US" sz="3600" dirty="0"/>
              <a:t>Where the academic world has opportunities</a:t>
            </a:r>
          </a:p>
          <a:p>
            <a:r>
              <a:rPr lang="en-US" sz="3600" dirty="0"/>
              <a:t>Where are the intersections?</a:t>
            </a:r>
          </a:p>
        </p:txBody>
      </p:sp>
      <p:sp>
        <p:nvSpPr>
          <p:cNvPr id="4" name="Slide Number Placeholder 3">
            <a:extLst>
              <a:ext uri="{FF2B5EF4-FFF2-40B4-BE49-F238E27FC236}">
                <a16:creationId xmlns:a16="http://schemas.microsoft.com/office/drawing/2014/main" id="{7429B331-4AEB-4F3D-8526-6D24A3C60976}"/>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02551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5548-1B22-4C46-95AC-1769B6A939BD}"/>
              </a:ext>
            </a:extLst>
          </p:cNvPr>
          <p:cNvSpPr>
            <a:spLocks noGrp="1"/>
          </p:cNvSpPr>
          <p:nvPr>
            <p:ph type="title"/>
          </p:nvPr>
        </p:nvSpPr>
        <p:spPr/>
        <p:txBody>
          <a:bodyPr/>
          <a:lstStyle/>
          <a:p>
            <a:r>
              <a:rPr lang="en-US" dirty="0"/>
              <a:t>Industry and business</a:t>
            </a:r>
          </a:p>
        </p:txBody>
      </p:sp>
      <p:sp>
        <p:nvSpPr>
          <p:cNvPr id="3" name="Content Placeholder 2">
            <a:extLst>
              <a:ext uri="{FF2B5EF4-FFF2-40B4-BE49-F238E27FC236}">
                <a16:creationId xmlns:a16="http://schemas.microsoft.com/office/drawing/2014/main" id="{676770B4-C057-43E2-961F-B9486B110ABC}"/>
              </a:ext>
            </a:extLst>
          </p:cNvPr>
          <p:cNvSpPr>
            <a:spLocks noGrp="1"/>
          </p:cNvSpPr>
          <p:nvPr>
            <p:ph idx="1"/>
          </p:nvPr>
        </p:nvSpPr>
        <p:spPr>
          <a:xfrm>
            <a:off x="1120000" y="1825624"/>
            <a:ext cx="10233800" cy="4530725"/>
          </a:xfrm>
        </p:spPr>
        <p:txBody>
          <a:bodyPr>
            <a:normAutofit fontScale="92500" lnSpcReduction="10000"/>
          </a:bodyPr>
          <a:lstStyle/>
          <a:p>
            <a:r>
              <a:rPr lang="en-US" sz="3200" dirty="0"/>
              <a:t>DEI is an effective differentiation point in recruitment and retention. Diverse teams innovate more than homogeneous teams.</a:t>
            </a:r>
          </a:p>
          <a:p>
            <a:r>
              <a:rPr lang="en-US" sz="3200" dirty="0"/>
              <a:t>DEI is not an effective shield from discrimination lawsuits. </a:t>
            </a:r>
          </a:p>
          <a:p>
            <a:r>
              <a:rPr lang="en-US" sz="3200" dirty="0"/>
              <a:t>DEI works when an organization’s senior leaders set diversity expectations for their direct reports -- and hold back a portion of performance-based compensation if they don’t meet self-set objectives for DEI activity. </a:t>
            </a:r>
          </a:p>
          <a:p>
            <a:r>
              <a:rPr lang="en-US" sz="3200" dirty="0"/>
              <a:t>Opportunity: boards of directors need to ask CEOs to implement a set of DEI values and metrics. </a:t>
            </a:r>
          </a:p>
        </p:txBody>
      </p:sp>
      <p:sp>
        <p:nvSpPr>
          <p:cNvPr id="4" name="Slide Number Placeholder 3">
            <a:extLst>
              <a:ext uri="{FF2B5EF4-FFF2-40B4-BE49-F238E27FC236}">
                <a16:creationId xmlns:a16="http://schemas.microsoft.com/office/drawing/2014/main" id="{473788D8-6D4A-4D48-95A7-1CAC7B9458DE}"/>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63855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F8C0-DB58-4F86-82B7-F55699BB114E}"/>
              </a:ext>
            </a:extLst>
          </p:cNvPr>
          <p:cNvSpPr>
            <a:spLocks noGrp="1"/>
          </p:cNvSpPr>
          <p:nvPr>
            <p:ph type="title"/>
          </p:nvPr>
        </p:nvSpPr>
        <p:spPr>
          <a:xfrm>
            <a:off x="838200" y="365126"/>
            <a:ext cx="10515600" cy="826366"/>
          </a:xfrm>
        </p:spPr>
        <p:txBody>
          <a:bodyPr>
            <a:normAutofit fontScale="90000"/>
          </a:bodyPr>
          <a:lstStyle/>
          <a:p>
            <a:r>
              <a:rPr lang="en-US" dirty="0"/>
              <a:t>Borrow from business: supplier diversity</a:t>
            </a:r>
          </a:p>
        </p:txBody>
      </p:sp>
      <p:sp>
        <p:nvSpPr>
          <p:cNvPr id="3" name="Content Placeholder 2">
            <a:extLst>
              <a:ext uri="{FF2B5EF4-FFF2-40B4-BE49-F238E27FC236}">
                <a16:creationId xmlns:a16="http://schemas.microsoft.com/office/drawing/2014/main" id="{7CB01CE2-1D9E-4B48-8A39-FAE615B10FA1}"/>
              </a:ext>
            </a:extLst>
          </p:cNvPr>
          <p:cNvSpPr>
            <a:spLocks noGrp="1"/>
          </p:cNvSpPr>
          <p:nvPr>
            <p:ph idx="1"/>
          </p:nvPr>
        </p:nvSpPr>
        <p:spPr>
          <a:xfrm>
            <a:off x="1120000" y="1385454"/>
            <a:ext cx="10233800" cy="5107419"/>
          </a:xfrm>
        </p:spPr>
        <p:txBody>
          <a:bodyPr>
            <a:normAutofit/>
          </a:bodyPr>
          <a:lstStyle/>
          <a:p>
            <a:r>
              <a:rPr lang="en-US" dirty="0"/>
              <a:t>Widespread practice in corporate environments. Placing a portion of spend with minority, women-owned businesses enables a company to compete for government contracts.</a:t>
            </a:r>
          </a:p>
          <a:p>
            <a:r>
              <a:rPr lang="en-US" dirty="0"/>
              <a:t>SUNY, larger private universities have supplier diversity programs. They seek out certified minority- and women-owned businesses. (RIT: </a:t>
            </a:r>
            <a:r>
              <a:rPr lang="en-US" dirty="0">
                <a:hlinkClick r:id="rId2"/>
              </a:rPr>
              <a:t>https://www.rit.edu/fa/procurement/supplier-diversity</a:t>
            </a:r>
            <a:r>
              <a:rPr lang="en-US" dirty="0"/>
              <a:t> ;  Princeton University: </a:t>
            </a:r>
            <a:r>
              <a:rPr lang="en-US" dirty="0">
                <a:hlinkClick r:id="rId3"/>
              </a:rPr>
              <a:t>https://inclusive.princeton.edu/initiatives/key-initiatives/supplier-diversity</a:t>
            </a:r>
            <a:r>
              <a:rPr lang="en-US" dirty="0"/>
              <a:t>) </a:t>
            </a:r>
          </a:p>
          <a:p>
            <a:r>
              <a:rPr lang="en-US" dirty="0"/>
              <a:t>Can we help influence a supplier diversity conversation at </a:t>
            </a:r>
            <a:br>
              <a:rPr lang="en-US" dirty="0"/>
            </a:br>
            <a:r>
              <a:rPr lang="en-US" dirty="0"/>
              <a:t>St. Bonaventure? Do we have a supplier diversity program?  </a:t>
            </a:r>
            <a:br>
              <a:rPr lang="en-US" dirty="0"/>
            </a:br>
            <a:r>
              <a:rPr lang="en-US" dirty="0"/>
              <a:t>Explore with Dan Hungerford.</a:t>
            </a:r>
          </a:p>
        </p:txBody>
      </p:sp>
      <p:sp>
        <p:nvSpPr>
          <p:cNvPr id="4" name="Slide Number Placeholder 3">
            <a:extLst>
              <a:ext uri="{FF2B5EF4-FFF2-40B4-BE49-F238E27FC236}">
                <a16:creationId xmlns:a16="http://schemas.microsoft.com/office/drawing/2014/main" id="{493D2809-2E7E-4395-A038-F42CD6D898A1}"/>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30125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CE05-2D03-4075-A883-882FE16D3908}"/>
              </a:ext>
            </a:extLst>
          </p:cNvPr>
          <p:cNvSpPr>
            <a:spLocks noGrp="1"/>
          </p:cNvSpPr>
          <p:nvPr>
            <p:ph type="title"/>
          </p:nvPr>
        </p:nvSpPr>
        <p:spPr>
          <a:xfrm>
            <a:off x="838200" y="365125"/>
            <a:ext cx="10515600" cy="964911"/>
          </a:xfrm>
        </p:spPr>
        <p:txBody>
          <a:bodyPr>
            <a:normAutofit fontScale="90000"/>
          </a:bodyPr>
          <a:lstStyle/>
          <a:p>
            <a:r>
              <a:rPr lang="en-US" dirty="0"/>
              <a:t>SBU’s trustees – where do they stand</a:t>
            </a:r>
          </a:p>
        </p:txBody>
      </p:sp>
      <p:sp>
        <p:nvSpPr>
          <p:cNvPr id="3" name="Content Placeholder 2">
            <a:extLst>
              <a:ext uri="{FF2B5EF4-FFF2-40B4-BE49-F238E27FC236}">
                <a16:creationId xmlns:a16="http://schemas.microsoft.com/office/drawing/2014/main" id="{722D3918-A5D6-40E9-B30B-28DD53972509}"/>
              </a:ext>
            </a:extLst>
          </p:cNvPr>
          <p:cNvSpPr>
            <a:spLocks noGrp="1"/>
          </p:cNvSpPr>
          <p:nvPr>
            <p:ph idx="1"/>
          </p:nvPr>
        </p:nvSpPr>
        <p:spPr>
          <a:xfrm>
            <a:off x="1120000" y="1477818"/>
            <a:ext cx="10233800" cy="5015057"/>
          </a:xfrm>
        </p:spPr>
        <p:txBody>
          <a:bodyPr>
            <a:normAutofit lnSpcReduction="10000"/>
          </a:bodyPr>
          <a:lstStyle/>
          <a:p>
            <a:r>
              <a:rPr lang="en-US" sz="3200" dirty="0"/>
              <a:t>University trustees must be diverse -- and active in the DEI discourse. If not, it can become a “check the box” mentality. </a:t>
            </a:r>
          </a:p>
          <a:p>
            <a:r>
              <a:rPr lang="en-US" sz="3200" dirty="0"/>
              <a:t>We advised Dr. DePerro that St. Bonaventure needs a </a:t>
            </a:r>
            <a:r>
              <a:rPr lang="en-US" sz="3200" b="1" dirty="0"/>
              <a:t>chief diversity officer</a:t>
            </a:r>
            <a:r>
              <a:rPr lang="en-US" sz="3200" dirty="0"/>
              <a:t>, more than a student affairs program manager, whose purpose would be to help other senior leaders establish and work toward meaningful DEI change. </a:t>
            </a:r>
          </a:p>
          <a:p>
            <a:r>
              <a:rPr lang="en-US" sz="3200" dirty="0"/>
              <a:t>His Presidential Commission on DEI he created is a good  step, but Dr. Gingerich needs to reaffirm, elevate a DEI commitment. And identify a true chief diversity officer, not add  “diversity” to another executive’s job duties.</a:t>
            </a:r>
          </a:p>
        </p:txBody>
      </p:sp>
      <p:sp>
        <p:nvSpPr>
          <p:cNvPr id="4" name="Slide Number Placeholder 3">
            <a:extLst>
              <a:ext uri="{FF2B5EF4-FFF2-40B4-BE49-F238E27FC236}">
                <a16:creationId xmlns:a16="http://schemas.microsoft.com/office/drawing/2014/main" id="{3D23B071-DEEF-411B-942D-A8ADB00DD8FB}"/>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83987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DAC8-F54F-460A-A8E7-A9B98ED9487C}"/>
              </a:ext>
            </a:extLst>
          </p:cNvPr>
          <p:cNvSpPr>
            <a:spLocks noGrp="1"/>
          </p:cNvSpPr>
          <p:nvPr>
            <p:ph type="title"/>
          </p:nvPr>
        </p:nvSpPr>
        <p:spPr>
          <a:xfrm>
            <a:off x="838200" y="365125"/>
            <a:ext cx="10515600" cy="1066511"/>
          </a:xfrm>
        </p:spPr>
        <p:txBody>
          <a:bodyPr/>
          <a:lstStyle/>
          <a:p>
            <a:r>
              <a:rPr lang="en-US" dirty="0"/>
              <a:t>Empowering DEI and accountability</a:t>
            </a:r>
          </a:p>
        </p:txBody>
      </p:sp>
      <p:sp>
        <p:nvSpPr>
          <p:cNvPr id="3" name="Content Placeholder 2">
            <a:extLst>
              <a:ext uri="{FF2B5EF4-FFF2-40B4-BE49-F238E27FC236}">
                <a16:creationId xmlns:a16="http://schemas.microsoft.com/office/drawing/2014/main" id="{520969F0-4083-43A0-96B4-54BD5E3A0A90}"/>
              </a:ext>
            </a:extLst>
          </p:cNvPr>
          <p:cNvSpPr>
            <a:spLocks noGrp="1"/>
          </p:cNvSpPr>
          <p:nvPr>
            <p:ph idx="1"/>
          </p:nvPr>
        </p:nvSpPr>
        <p:spPr>
          <a:xfrm>
            <a:off x="1120000" y="1551710"/>
            <a:ext cx="10233800" cy="4941166"/>
          </a:xfrm>
          <a:ln>
            <a:solidFill>
              <a:schemeClr val="tx1"/>
            </a:solidFill>
          </a:ln>
        </p:spPr>
        <p:style>
          <a:lnRef idx="0">
            <a:scrgbClr r="0" g="0" b="0"/>
          </a:lnRef>
          <a:fillRef idx="1002">
            <a:schemeClr val="dk1"/>
          </a:fillRef>
          <a:effectRef idx="0">
            <a:scrgbClr r="0" g="0" b="0"/>
          </a:effectRef>
          <a:fontRef idx="major"/>
        </p:style>
        <p:txBody>
          <a:bodyPr>
            <a:normAutofit/>
          </a:bodyPr>
          <a:lstStyle/>
          <a:p>
            <a:r>
              <a:rPr lang="en-US" sz="3200" dirty="0"/>
              <a:t>DEI leaders must be empowered. </a:t>
            </a:r>
          </a:p>
          <a:p>
            <a:r>
              <a:rPr lang="en-US" sz="3200" dirty="0"/>
              <a:t>At SUNY Brockport this month, a professor invited a Black activist guest speaker who’s served 50 years in prison for murdering two NYC police officers. </a:t>
            </a:r>
          </a:p>
          <a:p>
            <a:r>
              <a:rPr lang="en-US" sz="3200" dirty="0"/>
              <a:t>Public outrage erupted, and their chief diversity officer has become the only SUNY Brockport leader to speak to this controversy. Her “speaking” has been limited to news releases and website posts.</a:t>
            </a:r>
          </a:p>
          <a:p>
            <a:r>
              <a:rPr lang="en-US" sz="3200" dirty="0"/>
              <a:t>Perception: she’s taking the heat for a gap in decision-making, instead of Brockport president Heidi MacPherson.</a:t>
            </a:r>
          </a:p>
        </p:txBody>
      </p:sp>
      <p:sp>
        <p:nvSpPr>
          <p:cNvPr id="4" name="Slide Number Placeholder 3">
            <a:extLst>
              <a:ext uri="{FF2B5EF4-FFF2-40B4-BE49-F238E27FC236}">
                <a16:creationId xmlns:a16="http://schemas.microsoft.com/office/drawing/2014/main" id="{8777217E-6898-47C9-B5D2-EE7E81B6CF8A}"/>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6665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C575-2B24-4761-B3CD-1C5DD07F51E4}"/>
              </a:ext>
            </a:extLst>
          </p:cNvPr>
          <p:cNvSpPr>
            <a:spLocks noGrp="1"/>
          </p:cNvSpPr>
          <p:nvPr>
            <p:ph type="title"/>
          </p:nvPr>
        </p:nvSpPr>
        <p:spPr/>
        <p:txBody>
          <a:bodyPr/>
          <a:lstStyle/>
          <a:p>
            <a:r>
              <a:rPr lang="en-US" dirty="0"/>
              <a:t>How are we doing? </a:t>
            </a:r>
          </a:p>
        </p:txBody>
      </p:sp>
      <p:sp>
        <p:nvSpPr>
          <p:cNvPr id="3" name="Content Placeholder 2">
            <a:extLst>
              <a:ext uri="{FF2B5EF4-FFF2-40B4-BE49-F238E27FC236}">
                <a16:creationId xmlns:a16="http://schemas.microsoft.com/office/drawing/2014/main" id="{04B6239B-DE38-450C-9CA4-E4D4BF79E8AB}"/>
              </a:ext>
            </a:extLst>
          </p:cNvPr>
          <p:cNvSpPr>
            <a:spLocks noGrp="1"/>
          </p:cNvSpPr>
          <p:nvPr>
            <p:ph idx="1"/>
          </p:nvPr>
        </p:nvSpPr>
        <p:spPr>
          <a:xfrm>
            <a:off x="1120000" y="1625600"/>
            <a:ext cx="10233800" cy="4867275"/>
          </a:xfrm>
        </p:spPr>
        <p:txBody>
          <a:bodyPr>
            <a:normAutofit/>
          </a:bodyPr>
          <a:lstStyle/>
          <a:p>
            <a:r>
              <a:rPr lang="en-US" dirty="0"/>
              <a:t>Chris Mackowski’s analysis of Jandoli School syllabi reflect diversity, equity and inclusion emphasis in JMC 101, 110, 201, 245, 300, 401AA, 440 and SC 220, 301, 302, 303, 304, 350, and 497. </a:t>
            </a:r>
          </a:p>
          <a:p>
            <a:r>
              <a:rPr lang="en-US" dirty="0"/>
              <a:t>As our newer majors in Sports Media, Media Studies, Video Production, Broadcast Journalism, and Communication, Social Justice and Advocacy accelerate, these courses and their instructors create new opportunities to address DEI.</a:t>
            </a:r>
          </a:p>
          <a:p>
            <a:r>
              <a:rPr lang="en-US" dirty="0"/>
              <a:t>TBD: current Jandoli graduate programs speak to diversity, equity, and inclusion. New graduate programs should seek ways to emphasize DEI. How we capture and document their focus can further illustrate our programs’ focus on DEI. </a:t>
            </a:r>
          </a:p>
        </p:txBody>
      </p:sp>
      <p:sp>
        <p:nvSpPr>
          <p:cNvPr id="4" name="Slide Number Placeholder 3">
            <a:extLst>
              <a:ext uri="{FF2B5EF4-FFF2-40B4-BE49-F238E27FC236}">
                <a16:creationId xmlns:a16="http://schemas.microsoft.com/office/drawing/2014/main" id="{CA3BD02B-2835-4C31-9331-DA3E22FDC2FD}"/>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02171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19FF-1380-414D-A6C8-4384B276DC2A}"/>
              </a:ext>
            </a:extLst>
          </p:cNvPr>
          <p:cNvSpPr>
            <a:spLocks noGrp="1"/>
          </p:cNvSpPr>
          <p:nvPr>
            <p:ph type="title"/>
          </p:nvPr>
        </p:nvSpPr>
        <p:spPr>
          <a:xfrm>
            <a:off x="838200" y="365126"/>
            <a:ext cx="10515600" cy="872548"/>
          </a:xfrm>
        </p:spPr>
        <p:txBody>
          <a:bodyPr/>
          <a:lstStyle/>
          <a:p>
            <a:r>
              <a:rPr lang="en-US" dirty="0"/>
              <a:t>Opportunity: our CRT discourse</a:t>
            </a:r>
          </a:p>
        </p:txBody>
      </p:sp>
      <p:sp>
        <p:nvSpPr>
          <p:cNvPr id="3" name="Content Placeholder 2">
            <a:extLst>
              <a:ext uri="{FF2B5EF4-FFF2-40B4-BE49-F238E27FC236}">
                <a16:creationId xmlns:a16="http://schemas.microsoft.com/office/drawing/2014/main" id="{795AB323-8B00-4250-9FF0-BCC1067DD57E}"/>
              </a:ext>
            </a:extLst>
          </p:cNvPr>
          <p:cNvSpPr>
            <a:spLocks noGrp="1"/>
          </p:cNvSpPr>
          <p:nvPr>
            <p:ph idx="1"/>
          </p:nvPr>
        </p:nvSpPr>
        <p:spPr>
          <a:xfrm>
            <a:off x="838200" y="1440874"/>
            <a:ext cx="10515600" cy="5052002"/>
          </a:xfrm>
          <a:ln>
            <a:solidFill>
              <a:schemeClr val="tx1"/>
            </a:solidFill>
          </a:ln>
        </p:spPr>
        <p:style>
          <a:lnRef idx="0">
            <a:schemeClr val="dk1"/>
          </a:lnRef>
          <a:fillRef idx="3">
            <a:schemeClr val="dk1"/>
          </a:fillRef>
          <a:effectRef idx="3">
            <a:schemeClr val="dk1"/>
          </a:effectRef>
          <a:fontRef idx="minor">
            <a:schemeClr val="lt1"/>
          </a:fontRef>
        </p:style>
        <p:txBody>
          <a:bodyPr>
            <a:normAutofit fontScale="92500" lnSpcReduction="20000"/>
          </a:bodyPr>
          <a:lstStyle/>
          <a:p>
            <a:r>
              <a:rPr lang="en-US" b="1" dirty="0"/>
              <a:t>Do we address CRT in Jandoli School?</a:t>
            </a:r>
            <a:r>
              <a:rPr lang="en-US" dirty="0"/>
              <a:t> Elected officials and aspiring candidates continue to polarize discussions of critical race theory, and legislatures push to regulate how and if it’s taught.</a:t>
            </a:r>
          </a:p>
          <a:p>
            <a:r>
              <a:rPr lang="en-US" dirty="0"/>
              <a:t>Do our Jandoli School students need a basic understanding of CRT, and how it’s often wielded as a lightning rod? </a:t>
            </a:r>
          </a:p>
          <a:p>
            <a:r>
              <a:rPr lang="en-US" dirty="0"/>
              <a:t>Partner with SBU School of Education on joint lecture series?</a:t>
            </a:r>
          </a:p>
          <a:p>
            <a:r>
              <a:rPr lang="en-US" dirty="0"/>
              <a:t>From </a:t>
            </a:r>
            <a:r>
              <a:rPr lang="en-US" b="1" i="1" dirty="0"/>
              <a:t>Insight into Diversity</a:t>
            </a:r>
            <a:r>
              <a:rPr lang="en-US" dirty="0"/>
              <a:t> newsletter: faculty members at Saint Louis University, a private Jesuit school, wrote a letter to Missouri lawmakers urging them to uphold the teaching of critical race theory (CRT). In January, the state’s House of Representatives proposed two bills under the guise of “parent’s rights” that would ban the teaching of CRT and require teachers to give parents advance notice before controversial subjects are brought up in the classroom. In a letter signed by 64 academics from different departments, SLU staff claim the new legal proposals “reduce complex historical subjects to shallow slogans."</a:t>
            </a:r>
          </a:p>
          <a:p>
            <a:endParaRPr lang="en-US" dirty="0"/>
          </a:p>
        </p:txBody>
      </p:sp>
      <p:sp>
        <p:nvSpPr>
          <p:cNvPr id="4" name="Slide Number Placeholder 3">
            <a:extLst>
              <a:ext uri="{FF2B5EF4-FFF2-40B4-BE49-F238E27FC236}">
                <a16:creationId xmlns:a16="http://schemas.microsoft.com/office/drawing/2014/main" id="{43FD98E9-6DE2-4B77-A62F-9D5D80449A56}"/>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91271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8AA3-24B6-4411-AD38-F1E3B5BE64D5}"/>
              </a:ext>
            </a:extLst>
          </p:cNvPr>
          <p:cNvSpPr>
            <a:spLocks noGrp="1"/>
          </p:cNvSpPr>
          <p:nvPr>
            <p:ph type="title"/>
          </p:nvPr>
        </p:nvSpPr>
        <p:spPr>
          <a:xfrm>
            <a:off x="838200" y="365125"/>
            <a:ext cx="10515600" cy="798657"/>
          </a:xfrm>
        </p:spPr>
        <p:txBody>
          <a:bodyPr>
            <a:normAutofit fontScale="90000"/>
          </a:bodyPr>
          <a:lstStyle/>
          <a:p>
            <a:r>
              <a:rPr lang="en-US" dirty="0"/>
              <a:t>Mini quiz</a:t>
            </a:r>
          </a:p>
        </p:txBody>
      </p:sp>
      <p:sp>
        <p:nvSpPr>
          <p:cNvPr id="3" name="Content Placeholder 2">
            <a:extLst>
              <a:ext uri="{FF2B5EF4-FFF2-40B4-BE49-F238E27FC236}">
                <a16:creationId xmlns:a16="http://schemas.microsoft.com/office/drawing/2014/main" id="{D3609FDE-64AF-4CEF-A49D-8626E85E1795}"/>
              </a:ext>
            </a:extLst>
          </p:cNvPr>
          <p:cNvSpPr>
            <a:spLocks noGrp="1"/>
          </p:cNvSpPr>
          <p:nvPr>
            <p:ph sz="half" idx="1"/>
          </p:nvPr>
        </p:nvSpPr>
        <p:spPr>
          <a:xfrm>
            <a:off x="1120000" y="1422400"/>
            <a:ext cx="5025216" cy="4754563"/>
          </a:xfrm>
        </p:spPr>
        <p:txBody>
          <a:bodyPr>
            <a:normAutofit/>
          </a:bodyPr>
          <a:lstStyle/>
          <a:p>
            <a:r>
              <a:rPr lang="en-US" sz="3200" dirty="0"/>
              <a:t>Robert L. Johnson</a:t>
            </a:r>
          </a:p>
          <a:p>
            <a:r>
              <a:rPr lang="en-US" sz="3200" dirty="0"/>
              <a:t>Kenneth Chennault</a:t>
            </a:r>
          </a:p>
          <a:p>
            <a:r>
              <a:rPr lang="en-US" sz="3200" dirty="0"/>
              <a:t>Indra Nooyi</a:t>
            </a:r>
          </a:p>
          <a:p>
            <a:r>
              <a:rPr lang="en-US" sz="3200" dirty="0"/>
              <a:t>Byron Allen</a:t>
            </a:r>
          </a:p>
        </p:txBody>
      </p:sp>
      <p:sp>
        <p:nvSpPr>
          <p:cNvPr id="4" name="Content Placeholder 3">
            <a:extLst>
              <a:ext uri="{FF2B5EF4-FFF2-40B4-BE49-F238E27FC236}">
                <a16:creationId xmlns:a16="http://schemas.microsoft.com/office/drawing/2014/main" id="{5BA393E0-5A2C-4774-AF07-31E731DCAA18}"/>
              </a:ext>
            </a:extLst>
          </p:cNvPr>
          <p:cNvSpPr>
            <a:spLocks noGrp="1"/>
          </p:cNvSpPr>
          <p:nvPr>
            <p:ph sz="half" idx="2"/>
          </p:nvPr>
        </p:nvSpPr>
        <p:spPr>
          <a:xfrm>
            <a:off x="6319840" y="1283855"/>
            <a:ext cx="5033960" cy="4893108"/>
          </a:xfrm>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a:t>BET Television Founder</a:t>
            </a:r>
          </a:p>
          <a:p>
            <a:r>
              <a:rPr lang="en-US" sz="3200" dirty="0"/>
              <a:t>former CEO of American Express</a:t>
            </a:r>
          </a:p>
          <a:p>
            <a:r>
              <a:rPr lang="en-US" sz="3200" dirty="0"/>
              <a:t>CEO of PepsiCo.</a:t>
            </a:r>
          </a:p>
          <a:p>
            <a:r>
              <a:rPr lang="en-US" sz="3200" dirty="0"/>
              <a:t>CEO, Entertainment Studios</a:t>
            </a:r>
          </a:p>
        </p:txBody>
      </p:sp>
      <p:sp>
        <p:nvSpPr>
          <p:cNvPr id="5" name="TextBox 4">
            <a:extLst>
              <a:ext uri="{FF2B5EF4-FFF2-40B4-BE49-F238E27FC236}">
                <a16:creationId xmlns:a16="http://schemas.microsoft.com/office/drawing/2014/main" id="{B4F82D97-9D4A-40A2-80F5-E7E0315AFCAA}"/>
              </a:ext>
            </a:extLst>
          </p:cNvPr>
          <p:cNvSpPr txBox="1"/>
          <p:nvPr/>
        </p:nvSpPr>
        <p:spPr>
          <a:xfrm>
            <a:off x="563418" y="4932218"/>
            <a:ext cx="1091738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t>When we teach DEI in Strategic Communication, do we find opportunities to showcase leaders of color and culture, as we do when we cite noteworthy journalists and broadcasters? Many students need personal heroes outside of sports, celebrity, and politics. Can our DEI conversations include other heroes? </a:t>
            </a:r>
          </a:p>
        </p:txBody>
      </p:sp>
      <p:sp>
        <p:nvSpPr>
          <p:cNvPr id="6" name="Slide Number Placeholder 5">
            <a:extLst>
              <a:ext uri="{FF2B5EF4-FFF2-40B4-BE49-F238E27FC236}">
                <a16:creationId xmlns:a16="http://schemas.microsoft.com/office/drawing/2014/main" id="{DC2E69D1-6CC4-4A79-9759-6C433BAAF7F4}"/>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55903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0</TotalTime>
  <Words>833</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Corbel</vt:lpstr>
      <vt:lpstr>Depth</vt:lpstr>
      <vt:lpstr>Perspectives on Diversity,  Equity, and Inclusion</vt:lpstr>
      <vt:lpstr>PowerPoint Presentation</vt:lpstr>
      <vt:lpstr>Industry and business</vt:lpstr>
      <vt:lpstr>Borrow from business: supplier diversity</vt:lpstr>
      <vt:lpstr>SBU’s trustees – where do they stand</vt:lpstr>
      <vt:lpstr>Empowering DEI and accountability</vt:lpstr>
      <vt:lpstr>How are we doing? </vt:lpstr>
      <vt:lpstr>Opportunity: our CRT discourse</vt:lpstr>
      <vt:lpstr>Mini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2022-03-22T12:26:47Z</dcterms:created>
  <dcterms:modified xsi:type="dcterms:W3CDTF">2022-03-22T13:14:06Z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