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3" r:id="rId1"/>
  </p:sldMasterIdLst>
  <p:sldIdLst>
    <p:sldId id="262" r:id="rId2"/>
    <p:sldId id="256" r:id="rId3"/>
    <p:sldId id="261" r:id="rId4"/>
    <p:sldId id="257" r:id="rId5"/>
    <p:sldId id="258" r:id="rId6"/>
    <p:sldId id="259" r:id="rId7"/>
    <p:sldId id="260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132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EC489BB4-AD73-9443-91B5-63C035242DAD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24388" y="228600"/>
            <a:ext cx="2057400" cy="203911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89BB4-AD73-9443-91B5-63C035242DAD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52052-1E89-3943-979D-FD31E3BDE7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985963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89BB4-AD73-9443-91B5-63C035242DAD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52052-1E89-3943-979D-FD31E3BDE7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89BB4-AD73-9443-91B5-63C035242DAD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52052-1E89-3943-979D-FD31E3BDE7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3451225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3255264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8775" y="273050"/>
            <a:ext cx="4597399" cy="585311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3255264" cy="23923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EC489BB4-AD73-9443-91B5-63C035242DAD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305" y="6423585"/>
            <a:ext cx="331694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228600"/>
            <a:ext cx="3460658" cy="63452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EC489BB4-AD73-9443-91B5-63C035242DAD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52052-1E89-3943-979D-FD31E3BDE7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990110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505" y="4424082"/>
            <a:ext cx="6191157" cy="83371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28600"/>
            <a:ext cx="637838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6505" y="5257799"/>
            <a:ext cx="6191157" cy="885825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89BB4-AD73-9443-91B5-63C035242DAD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52052-1E89-3943-979D-FD31E3BDE7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27212" y="4632792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4" y="228600"/>
            <a:ext cx="6387167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6181611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6179566" cy="23923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212262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C489BB4-AD73-9443-91B5-63C035242DAD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46481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52052-1E89-3943-979D-FD31E3BDE7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49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802438" y="4535424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423545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4016633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4015304" cy="23923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0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C489BB4-AD73-9443-91B5-63C035242DAD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25907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52052-1E89-3943-979D-FD31E3BDE7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624388" y="4534726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624388" y="2381663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6803136" y="2381662"/>
            <a:ext cx="2057400" cy="418795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3124200"/>
            <a:ext cx="3108960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365248"/>
            <a:ext cx="424011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3995737"/>
            <a:ext cx="3108960" cy="21478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EC489BB4-AD73-9443-91B5-63C035242DAD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52052-1E89-3943-979D-FD31E3BDE7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750361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7790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246062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89BB4-AD73-9443-91B5-63C035242DAD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52052-1E89-3943-979D-FD31E3BDE7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89BB4-AD73-9443-91B5-63C035242DAD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52052-1E89-3943-979D-FD31E3BDE7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95772" y="954742"/>
            <a:ext cx="681318" cy="5171422"/>
          </a:xfrm>
        </p:spPr>
        <p:txBody>
          <a:bodyPr vert="eaVert" anchor="t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58756"/>
            <a:ext cx="6858000" cy="518486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89BB4-AD73-9443-91B5-63C035242DAD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52052-1E89-3943-979D-FD31E3BDE7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 rot="16200000">
            <a:off x="8593111" y="561668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134471"/>
            <a:ext cx="7556313" cy="995082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89BB4-AD73-9443-91B5-63C035242DAD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52052-1E89-3943-979D-FD31E3BDE7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518" y="1129553"/>
            <a:ext cx="7558960" cy="77470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>
              <a:buNone/>
              <a:defRPr kumimoji="0" sz="2400" b="0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EC489BB4-AD73-9443-91B5-63C035242DAD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74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1779494"/>
            <a:ext cx="3086100" cy="2040905"/>
          </a:xfrm>
        </p:spPr>
        <p:txBody>
          <a:bodyPr lIns="45720" tIns="45720" rIns="45720" anchor="t">
            <a:noAutofit/>
          </a:bodyPr>
          <a:lstStyle>
            <a:lvl1pPr marL="0" indent="0" algn="ctr">
              <a:buNone/>
              <a:defRPr sz="4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58907" y="228600"/>
            <a:ext cx="820093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 anchorCtr="0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906" y="6248774"/>
            <a:ext cx="1474694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EC489BB4-AD73-9443-91B5-63C035242DAD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248774"/>
            <a:ext cx="5638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5800" y="6248774"/>
            <a:ext cx="554038" cy="365125"/>
          </a:xfrm>
        </p:spPr>
        <p:txBody>
          <a:bodyPr/>
          <a:lstStyle/>
          <a:p>
            <a:fld id="{66352052-1E89-3943-979D-FD31E3BDE7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003612" y="3110754"/>
            <a:ext cx="26090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40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9" name="Rectangle 8"/>
          <p:cNvSpPr/>
          <p:nvPr/>
        </p:nvSpPr>
        <p:spPr>
          <a:xfrm>
            <a:off x="285750" y="228600"/>
            <a:ext cx="212725" cy="63452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89BB4-AD73-9443-91B5-63C035242DAD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52052-1E89-3943-979D-FD31E3BDE7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7541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99878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89BB4-AD73-9443-91B5-63C035242DAD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52052-1E89-3943-979D-FD31E3BDE7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7541" y="2070847"/>
            <a:ext cx="3657600" cy="322729"/>
          </a:xfrm>
          <a:prstGeom prst="rect">
            <a:avLst/>
          </a:prstGeom>
          <a:solidFill>
            <a:schemeClr val="accent3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99878" y="2070847"/>
            <a:ext cx="3657600" cy="3227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985963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89BB4-AD73-9443-91B5-63C035242DAD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05800" y="242234"/>
            <a:ext cx="554038" cy="365125"/>
          </a:xfrm>
        </p:spPr>
        <p:txBody>
          <a:bodyPr/>
          <a:lstStyle/>
          <a:p>
            <a:fld id="{66352052-1E89-3943-979D-FD31E3BDE7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89BB4-AD73-9443-91B5-63C035242DAD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52052-1E89-3943-979D-FD31E3BDE7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2">
            <a:alphaModFix amt="25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474" y="484094"/>
            <a:ext cx="7556313" cy="11161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4" y="1981200"/>
            <a:ext cx="7556313" cy="4144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5247" y="642358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EC489BB4-AD73-9443-91B5-63C035242DAD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706" y="6423585"/>
            <a:ext cx="61228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242234"/>
            <a:ext cx="554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66352052-1E89-3943-979D-FD31E3BDE74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66" r:id="rId13"/>
    <p:sldLayoutId id="2147483767" r:id="rId14"/>
    <p:sldLayoutId id="2147483768" r:id="rId15"/>
    <p:sldLayoutId id="2147483769" r:id="rId16"/>
    <p:sldLayoutId id="2147483770" r:id="rId17"/>
    <p:sldLayoutId id="2147483771" r:id="rId18"/>
    <p:sldLayoutId id="2147483772" r:id="rId19"/>
    <p:sldLayoutId id="2147483773" r:id="rId20"/>
  </p:sldLayoutIdLst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2000"/>
        </a:spcBef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2.pn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8.jp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7.jpg"/><Relationship Id="rId11" Type="http://schemas.openxmlformats.org/officeDocument/2006/relationships/image" Target="../media/image2.png"/><Relationship Id="rId5" Type="http://schemas.openxmlformats.org/officeDocument/2006/relationships/image" Target="../media/image6.jpg"/><Relationship Id="rId10" Type="http://schemas.openxmlformats.org/officeDocument/2006/relationships/image" Target="../media/image11.jpg"/><Relationship Id="rId4" Type="http://schemas.openxmlformats.org/officeDocument/2006/relationships/image" Target="../media/image5.jpg"/><Relationship Id="rId9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hyperlink" Target="http://www.pwhoffmann.com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Face-to-Face to Online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Your personality travels with you……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85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151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5661"/>
    </mc:Choice>
    <mc:Fallback>
      <p:transition spd="slow" advTm="2256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Pauline W. Hoffmann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67863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Who is she?</a:t>
            </a:r>
            <a:endParaRPr lang="en-US" sz="20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09" y="1149928"/>
            <a:ext cx="4137891" cy="31034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09" y="4551721"/>
            <a:ext cx="4100052" cy="2306279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85200" y="62992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309"/>
    </mc:Choice>
    <mc:Fallback>
      <p:transition spd="slow" advTm="583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TippyHomestead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6470089" cy="4144963"/>
          </a:xfrm>
        </p:spPr>
        <p:txBody>
          <a:bodyPr/>
          <a:lstStyle/>
          <a:p>
            <a:r>
              <a:rPr lang="en-US" sz="2200" b="1" dirty="0" err="1">
                <a:solidFill>
                  <a:schemeClr val="tx1"/>
                </a:solidFill>
              </a:rPr>
              <a:t>TippyHomestead</a:t>
            </a:r>
            <a:endParaRPr lang="en-US" sz="2200" b="1" dirty="0">
              <a:solidFill>
                <a:schemeClr val="tx1"/>
              </a:solidFill>
            </a:endParaRPr>
          </a:p>
          <a:p>
            <a:pPr lvl="1"/>
            <a:r>
              <a:rPr lang="en-US" sz="2000" dirty="0">
                <a:solidFill>
                  <a:schemeClr val="tx1"/>
                </a:solidFill>
              </a:rPr>
              <a:t>My husband and I “bought the farm” a few years ago. We recently started a lifestyle blog: TippyHomestead.com.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701" y="3363137"/>
            <a:ext cx="1491293" cy="19883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220" y="3435928"/>
            <a:ext cx="3156603" cy="17770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74" y="5257053"/>
            <a:ext cx="2616201" cy="14716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675" y="5263963"/>
            <a:ext cx="2091034" cy="15682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403" y="253251"/>
            <a:ext cx="1917518" cy="190649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709" y="3240109"/>
            <a:ext cx="2694097" cy="35921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9120" y="2209913"/>
            <a:ext cx="1726351" cy="2301801"/>
          </a:xfrm>
          <a:prstGeom prst="rect">
            <a:avLst/>
          </a:prstGeom>
        </p:spPr>
      </p:pic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585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023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5728"/>
    </mc:Choice>
    <mc:Fallback>
      <p:transition spd="slow" advTm="657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Shameful Self-Promotion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b="1" dirty="0" smtClean="0">
                <a:solidFill>
                  <a:schemeClr val="tx1"/>
                </a:solidFill>
              </a:rPr>
              <a:t>Wild Mountain Organics, LLC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</a:rPr>
              <a:t>My hobby business – all natural body care.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</a:rPr>
              <a:t>I haven’t purchased a lotion or lip balm in years!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[This is not required.  This is a shameful plug and a conflict of interest. We can discuss this when we discuss ethics.]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068" y="1270000"/>
            <a:ext cx="1830087" cy="1041400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85200" y="62992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034"/>
    </mc:Choice>
    <mc:Fallback>
      <p:transition spd="slow" advTm="540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else have you got?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7556313" cy="4472183"/>
          </a:xfrm>
        </p:spPr>
        <p:txBody>
          <a:bodyPr>
            <a:normAutofit lnSpcReduction="10000"/>
          </a:bodyPr>
          <a:lstStyle/>
          <a:p>
            <a:r>
              <a:rPr lang="en-US" sz="2200" b="1" dirty="0" err="1" smtClean="0">
                <a:solidFill>
                  <a:schemeClr val="tx1"/>
                </a:solidFill>
              </a:rPr>
              <a:t>BonaBRAVE</a:t>
            </a:r>
            <a:endParaRPr lang="en-US" sz="2200" b="1" dirty="0" smtClean="0">
              <a:solidFill>
                <a:schemeClr val="tx1"/>
              </a:solidFill>
            </a:endParaRPr>
          </a:p>
          <a:p>
            <a:pPr lvl="1"/>
            <a:r>
              <a:rPr lang="en-US" sz="2000" dirty="0" smtClean="0">
                <a:solidFill>
                  <a:schemeClr val="tx1"/>
                </a:solidFill>
              </a:rPr>
              <a:t>March Into Women’s History, Others….</a:t>
            </a:r>
          </a:p>
          <a:p>
            <a:r>
              <a:rPr lang="en-US" sz="2200" b="1" dirty="0">
                <a:solidFill>
                  <a:schemeClr val="tx1"/>
                </a:solidFill>
              </a:rPr>
              <a:t>Healthy Community Alliance</a:t>
            </a:r>
          </a:p>
          <a:p>
            <a:pPr lvl="1"/>
            <a:r>
              <a:rPr lang="en-US" sz="2000" dirty="0">
                <a:solidFill>
                  <a:schemeClr val="tx1"/>
                </a:solidFill>
              </a:rPr>
              <a:t>Board Member </a:t>
            </a:r>
            <a:r>
              <a:rPr lang="en-US" sz="2000" dirty="0" smtClean="0">
                <a:solidFill>
                  <a:schemeClr val="tx1"/>
                </a:solidFill>
              </a:rPr>
              <a:t>–joined </a:t>
            </a:r>
            <a:r>
              <a:rPr lang="en-US" sz="2000" dirty="0">
                <a:solidFill>
                  <a:schemeClr val="tx1"/>
                </a:solidFill>
              </a:rPr>
              <a:t>this wonderful organization dedicated to improving rural health care in the Southern Tier/Western New York.</a:t>
            </a:r>
          </a:p>
          <a:p>
            <a:r>
              <a:rPr lang="en-US" sz="2200" b="1" dirty="0">
                <a:solidFill>
                  <a:schemeClr val="tx1"/>
                </a:solidFill>
              </a:rPr>
              <a:t>Embrace It Africa</a:t>
            </a:r>
          </a:p>
          <a:p>
            <a:pPr lvl="1"/>
            <a:r>
              <a:rPr lang="en-US" sz="2000" dirty="0">
                <a:solidFill>
                  <a:schemeClr val="tx1"/>
                </a:solidFill>
              </a:rPr>
              <a:t>I was part of the original group who started this organization dedicated to helping the Bethlehem community in Uganda.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</a:rPr>
              <a:t>I try to take students each winter break. See me if you are interested.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85200" y="62992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8327"/>
    </mc:Choice>
    <mc:Fallback>
      <p:transition spd="slow" advTm="683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Outside Interests</a:t>
            </a:r>
          </a:p>
          <a:p>
            <a:pPr lvl="1"/>
            <a:r>
              <a:rPr lang="en-US" b="1" i="1" dirty="0" smtClean="0">
                <a:solidFill>
                  <a:schemeClr val="tx1"/>
                </a:solidFill>
              </a:rPr>
              <a:t>Reading</a:t>
            </a:r>
            <a:r>
              <a:rPr lang="en-US" dirty="0" smtClean="0">
                <a:solidFill>
                  <a:schemeClr val="tx1"/>
                </a:solidFill>
              </a:rPr>
              <a:t>: I’ve been reading quite a bit. For a list of some recent favorites, go to my website: </a:t>
            </a:r>
            <a:r>
              <a:rPr lang="en-US" dirty="0" smtClean="0">
                <a:solidFill>
                  <a:schemeClr val="tx1"/>
                </a:solidFill>
                <a:hlinkClick r:id="rId4"/>
              </a:rPr>
              <a:t>www.pwhoffmann.com</a:t>
            </a:r>
            <a:endParaRPr lang="en-US" dirty="0" smtClean="0">
              <a:solidFill>
                <a:schemeClr val="tx1"/>
              </a:solidFill>
            </a:endParaRPr>
          </a:p>
          <a:p>
            <a:pPr lvl="1"/>
            <a:r>
              <a:rPr lang="en-US" b="1" i="1" dirty="0" smtClean="0">
                <a:solidFill>
                  <a:schemeClr val="tx1"/>
                </a:solidFill>
              </a:rPr>
              <a:t>Exercise and food</a:t>
            </a:r>
            <a:r>
              <a:rPr lang="en-US" dirty="0" smtClean="0">
                <a:solidFill>
                  <a:schemeClr val="tx1"/>
                </a:solidFill>
              </a:rPr>
              <a:t>: I’ve decided that since I turned 50 I should complete an Ironman. I plan to do Ironman Louisville sometime before I die. Follow my progress on my Instagram feed: @</a:t>
            </a:r>
            <a:r>
              <a:rPr lang="en-US" dirty="0" err="1" smtClean="0">
                <a:solidFill>
                  <a:schemeClr val="tx1"/>
                </a:solidFill>
              </a:rPr>
              <a:t>pwhoffmann</a:t>
            </a:r>
            <a:endParaRPr lang="en-US" dirty="0" smtClean="0">
              <a:solidFill>
                <a:schemeClr val="tx1"/>
              </a:solidFill>
            </a:endParaRPr>
          </a:p>
          <a:p>
            <a:pPr lvl="1"/>
            <a:r>
              <a:rPr lang="en-US" b="1" i="1" dirty="0" smtClean="0">
                <a:solidFill>
                  <a:schemeClr val="tx1"/>
                </a:solidFill>
              </a:rPr>
              <a:t>Rights</a:t>
            </a:r>
            <a:r>
              <a:rPr lang="en-US" dirty="0" smtClean="0">
                <a:solidFill>
                  <a:schemeClr val="tx1"/>
                </a:solidFill>
              </a:rPr>
              <a:t>: I will fight for civil/human equity.  We all deserve a chance.  That’s part of the reason online learning is so interesting to me – we will reach audiences not served in a traditional model.</a:t>
            </a:r>
          </a:p>
          <a:p>
            <a:pPr lvl="1"/>
            <a:r>
              <a:rPr lang="en-US" b="1" i="1" dirty="0" smtClean="0">
                <a:solidFill>
                  <a:schemeClr val="tx1"/>
                </a:solidFill>
              </a:rPr>
              <a:t>Magazines</a:t>
            </a:r>
            <a:r>
              <a:rPr lang="en-US" b="1" dirty="0" smtClean="0">
                <a:solidFill>
                  <a:schemeClr val="tx1"/>
                </a:solidFill>
              </a:rPr>
              <a:t>:  </a:t>
            </a:r>
            <a:r>
              <a:rPr lang="en-US" dirty="0" smtClean="0">
                <a:solidFill>
                  <a:schemeClr val="tx1"/>
                </a:solidFill>
              </a:rPr>
              <a:t>It is an addiction.  I love to read magazines and they run the gamut in terms of interests.  National Geographic (</a:t>
            </a:r>
            <a:r>
              <a:rPr lang="en-US" dirty="0" err="1" smtClean="0">
                <a:solidFill>
                  <a:schemeClr val="tx1"/>
                </a:solidFill>
              </a:rPr>
              <a:t>NatGeo</a:t>
            </a:r>
            <a:r>
              <a:rPr lang="en-US" dirty="0" smtClean="0">
                <a:solidFill>
                  <a:schemeClr val="tx1"/>
                </a:solidFill>
              </a:rPr>
              <a:t> for my fellow nerds) is a favorite. In fact, I collect </a:t>
            </a:r>
            <a:r>
              <a:rPr lang="en-US" dirty="0" err="1" smtClean="0">
                <a:solidFill>
                  <a:schemeClr val="tx1"/>
                </a:solidFill>
              </a:rPr>
              <a:t>NatGeo’s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lvl="1"/>
            <a:r>
              <a:rPr lang="en-US" b="1" i="1" dirty="0" smtClean="0">
                <a:solidFill>
                  <a:schemeClr val="tx1"/>
                </a:solidFill>
              </a:rPr>
              <a:t>Study Abroad</a:t>
            </a:r>
            <a:r>
              <a:rPr lang="en-US" b="1" dirty="0" smtClean="0">
                <a:solidFill>
                  <a:schemeClr val="tx1"/>
                </a:solidFill>
              </a:rPr>
              <a:t>:  </a:t>
            </a:r>
            <a:r>
              <a:rPr lang="en-US" dirty="0" smtClean="0">
                <a:solidFill>
                  <a:schemeClr val="tx1"/>
                </a:solidFill>
              </a:rPr>
              <a:t>Anyone interested in Uganda and/or Costa Rica? See me. Like conflict? Rwanda? Ireland?</a:t>
            </a: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85200" y="62992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258"/>
    </mc:Choice>
    <mc:Fallback>
      <p:transition spd="slow" advTm="802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You’re </a:t>
            </a:r>
            <a:r>
              <a:rPr lang="en-US" dirty="0" err="1" smtClean="0"/>
              <a:t>kinda</a:t>
            </a:r>
            <a:r>
              <a:rPr lang="en-US" dirty="0" smtClean="0"/>
              <a:t> young, what else do you want to do?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5" y="1981200"/>
            <a:ext cx="6499226" cy="4144963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Excepts from my bucket list:</a:t>
            </a:r>
          </a:p>
          <a:p>
            <a:pPr lvl="1"/>
            <a:r>
              <a:rPr lang="en-US" b="1" i="1" dirty="0" smtClean="0">
                <a:solidFill>
                  <a:schemeClr val="tx1"/>
                </a:solidFill>
              </a:rPr>
              <a:t>Dive with sharks</a:t>
            </a:r>
            <a:r>
              <a:rPr lang="en-US" b="1" dirty="0" smtClean="0">
                <a:solidFill>
                  <a:schemeClr val="tx1"/>
                </a:solidFill>
              </a:rPr>
              <a:t>:  </a:t>
            </a:r>
            <a:r>
              <a:rPr lang="en-US" dirty="0" smtClean="0">
                <a:solidFill>
                  <a:schemeClr val="tx1"/>
                </a:solidFill>
              </a:rPr>
              <a:t>I wanted to be a marine biologist but didn’t want to be in a lab for extended periods.  I still want to dive with sharks – great whites….in a cage (me in the cage, not the shark).</a:t>
            </a:r>
          </a:p>
          <a:p>
            <a:pPr lvl="1"/>
            <a:r>
              <a:rPr lang="en-US" b="1" i="1" dirty="0" smtClean="0">
                <a:solidFill>
                  <a:schemeClr val="tx1"/>
                </a:solidFill>
              </a:rPr>
              <a:t>Visit national parks worldwide</a:t>
            </a:r>
            <a:r>
              <a:rPr lang="en-US" b="1" dirty="0" smtClean="0">
                <a:solidFill>
                  <a:schemeClr val="tx1"/>
                </a:solidFill>
              </a:rPr>
              <a:t>: </a:t>
            </a:r>
            <a:r>
              <a:rPr lang="en-US" dirty="0" smtClean="0">
                <a:solidFill>
                  <a:schemeClr val="tx1"/>
                </a:solidFill>
              </a:rPr>
              <a:t>It would be nice to visit them all, but I’m not </a:t>
            </a:r>
            <a:r>
              <a:rPr lang="en-US" i="1" dirty="0" smtClean="0">
                <a:solidFill>
                  <a:schemeClr val="tx1"/>
                </a:solidFill>
              </a:rPr>
              <a:t>that </a:t>
            </a:r>
            <a:r>
              <a:rPr lang="en-US" dirty="0" smtClean="0">
                <a:solidFill>
                  <a:schemeClr val="tx1"/>
                </a:solidFill>
              </a:rPr>
              <a:t>young.</a:t>
            </a:r>
          </a:p>
          <a:p>
            <a:pPr lvl="1"/>
            <a:r>
              <a:rPr lang="en-US" b="1" i="1" dirty="0" smtClean="0">
                <a:solidFill>
                  <a:schemeClr val="tx1"/>
                </a:solidFill>
              </a:rPr>
              <a:t>Learn a foreign language</a:t>
            </a:r>
            <a:r>
              <a:rPr lang="en-US" b="1" dirty="0" smtClean="0">
                <a:solidFill>
                  <a:schemeClr val="tx1"/>
                </a:solidFill>
              </a:rPr>
              <a:t>: </a:t>
            </a:r>
            <a:r>
              <a:rPr lang="en-US" dirty="0" smtClean="0">
                <a:solidFill>
                  <a:schemeClr val="tx1"/>
                </a:solidFill>
              </a:rPr>
              <a:t>I learned German in college ages ago.  I downloaded the app </a:t>
            </a:r>
            <a:r>
              <a:rPr lang="en-US" dirty="0" err="1" smtClean="0">
                <a:solidFill>
                  <a:schemeClr val="tx1"/>
                </a:solidFill>
              </a:rPr>
              <a:t>DuoLingo</a:t>
            </a:r>
            <a:r>
              <a:rPr lang="en-US" dirty="0" smtClean="0">
                <a:solidFill>
                  <a:schemeClr val="tx1"/>
                </a:solidFill>
              </a:rPr>
              <a:t>.  It’s </a:t>
            </a:r>
            <a:r>
              <a:rPr lang="en-US" dirty="0" err="1" smtClean="0">
                <a:solidFill>
                  <a:schemeClr val="tx1"/>
                </a:solidFill>
              </a:rPr>
              <a:t>kinda</a:t>
            </a:r>
            <a:r>
              <a:rPr lang="en-US" dirty="0" smtClean="0">
                <a:solidFill>
                  <a:schemeClr val="tx1"/>
                </a:solidFill>
              </a:rPr>
              <a:t> helpful if you are also taking a class. If anyone is in SPAN  202 with Dr. Medrano on TTH at 10:00, you will see me learning Spanish! </a:t>
            </a:r>
          </a:p>
          <a:p>
            <a:pPr lvl="1"/>
            <a:r>
              <a:rPr lang="en-US" b="1" i="1" dirty="0" smtClean="0">
                <a:solidFill>
                  <a:schemeClr val="tx1"/>
                </a:solidFill>
              </a:rPr>
              <a:t>For more</a:t>
            </a:r>
            <a:r>
              <a:rPr lang="en-US" b="1" dirty="0" smtClean="0">
                <a:solidFill>
                  <a:schemeClr val="tx1"/>
                </a:solidFill>
              </a:rPr>
              <a:t>:  </a:t>
            </a:r>
            <a:r>
              <a:rPr lang="en-US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www.pwhoffmann.com</a:t>
            </a:r>
            <a:endParaRPr lang="en-US" b="1" dirty="0" smtClean="0">
              <a:solidFill>
                <a:schemeClr val="tx1"/>
              </a:solidFill>
            </a:endParaRPr>
          </a:p>
          <a:p>
            <a:pPr lvl="1"/>
            <a:endParaRPr lang="en-US" dirty="0" smtClean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1525" y="2781300"/>
            <a:ext cx="1743075" cy="2324100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85200" y="62992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6075"/>
    </mc:Choice>
    <mc:Fallback>
      <p:transition spd="slow" advTm="1560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Advantage">
  <a:themeElements>
    <a:clrScheme name="Advantage">
      <a:dk1>
        <a:sysClr val="windowText" lastClr="000000"/>
      </a:dk1>
      <a:lt1>
        <a:sysClr val="window" lastClr="FFFFFF"/>
      </a:lt1>
      <a:dk2>
        <a:srgbClr val="2B142D"/>
      </a:dk2>
      <a:lt2>
        <a:srgbClr val="C3AFCC"/>
      </a:lt2>
      <a:accent1>
        <a:srgbClr val="663366"/>
      </a:accent1>
      <a:accent2>
        <a:srgbClr val="330F42"/>
      </a:accent2>
      <a:accent3>
        <a:srgbClr val="666699"/>
      </a:accent3>
      <a:accent4>
        <a:srgbClr val="999966"/>
      </a:accent4>
      <a:accent5>
        <a:srgbClr val="F7901E"/>
      </a:accent5>
      <a:accent6>
        <a:srgbClr val="A3A101"/>
      </a:accent6>
      <a:hlink>
        <a:srgbClr val="BC5FBC"/>
      </a:hlink>
      <a:folHlink>
        <a:srgbClr val="9775A7"/>
      </a:folHlink>
    </a:clrScheme>
    <a:fontScheme name="Advantage">
      <a:majorFont>
        <a:latin typeface="Rockwell"/>
        <a:ea typeface=""/>
        <a:cs typeface=""/>
        <a:font script="Jpan" typeface="ＭＳ ゴシック"/>
      </a:majorFont>
      <a:minorFont>
        <a:latin typeface="Rockwell"/>
        <a:ea typeface=""/>
        <a:cs typeface=""/>
        <a:font script="Jpan" typeface="ＭＳ ゴシック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Advantage.thmx</Template>
  <TotalTime>331</TotalTime>
  <Words>479</Words>
  <Application>Microsoft Office PowerPoint</Application>
  <PresentationFormat>On-screen Show (4:3)</PresentationFormat>
  <Paragraphs>33</Paragraphs>
  <Slides>7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Rockwell</vt:lpstr>
      <vt:lpstr>Wingdings</vt:lpstr>
      <vt:lpstr>Advantage</vt:lpstr>
      <vt:lpstr>Face-to-Face to Online</vt:lpstr>
      <vt:lpstr>Pauline W. Hoffmann</vt:lpstr>
      <vt:lpstr>TippyHomestead</vt:lpstr>
      <vt:lpstr>Shameful Self-Promotion</vt:lpstr>
      <vt:lpstr>What else have you got?</vt:lpstr>
      <vt:lpstr>And?</vt:lpstr>
      <vt:lpstr>You’re kinda young, what else do you want to do?</vt:lpstr>
    </vt:vector>
  </TitlesOfParts>
  <Company>St. Bonaventure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Pauline W. Hoffmann</dc:title>
  <dc:creator>Pauline Hoffman</dc:creator>
  <cp:lastModifiedBy>Hoffmann, Pauline</cp:lastModifiedBy>
  <cp:revision>28</cp:revision>
  <dcterms:created xsi:type="dcterms:W3CDTF">2012-11-13T18:52:05Z</dcterms:created>
  <dcterms:modified xsi:type="dcterms:W3CDTF">2020-06-30T16:04:01Z</dcterms:modified>
</cp:coreProperties>
</file>